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sldIdLst>
    <p:sldId id="269" r:id="rId2"/>
    <p:sldId id="302" r:id="rId3"/>
    <p:sldId id="303" r:id="rId4"/>
    <p:sldId id="304" r:id="rId5"/>
    <p:sldId id="305" r:id="rId6"/>
    <p:sldId id="306" r:id="rId7"/>
    <p:sldId id="307" r:id="rId8"/>
    <p:sldId id="312" r:id="rId9"/>
    <p:sldId id="286" r:id="rId10"/>
    <p:sldId id="288" r:id="rId11"/>
    <p:sldId id="289" r:id="rId12"/>
    <p:sldId id="290" r:id="rId13"/>
    <p:sldId id="291" r:id="rId14"/>
    <p:sldId id="292" r:id="rId15"/>
    <p:sldId id="293" r:id="rId16"/>
    <p:sldId id="287" r:id="rId17"/>
    <p:sldId id="325" r:id="rId18"/>
    <p:sldId id="294" r:id="rId19"/>
    <p:sldId id="297" r:id="rId20"/>
    <p:sldId id="308" r:id="rId21"/>
    <p:sldId id="310" r:id="rId22"/>
    <p:sldId id="301" r:id="rId23"/>
    <p:sldId id="295" r:id="rId24"/>
    <p:sldId id="313" r:id="rId25"/>
    <p:sldId id="314" r:id="rId26"/>
    <p:sldId id="315" r:id="rId27"/>
    <p:sldId id="316" r:id="rId28"/>
    <p:sldId id="317" r:id="rId29"/>
    <p:sldId id="311" r:id="rId30"/>
    <p:sldId id="318" r:id="rId31"/>
    <p:sldId id="319" r:id="rId32"/>
    <p:sldId id="320" r:id="rId33"/>
    <p:sldId id="321" r:id="rId34"/>
    <p:sldId id="322" r:id="rId35"/>
    <p:sldId id="323" r:id="rId36"/>
    <p:sldId id="324" r:id="rId37"/>
  </p:sldIdLst>
  <p:sldSz cx="9144000" cy="6858000" type="screen4x3"/>
  <p:notesSz cx="6858000" cy="9144000"/>
  <p:defaultTextStyle>
    <a:defPPr>
      <a:defRPr lang="en-GB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2787"/>
    <p:restoredTop sz="90929"/>
  </p:normalViewPr>
  <p:slideViewPr>
    <p:cSldViewPr>
      <p:cViewPr varScale="1">
        <p:scale>
          <a:sx n="68" d="100"/>
          <a:sy n="68" d="100"/>
        </p:scale>
        <p:origin x="1008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-90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322931-5D7B-484C-9C66-B1690A45234C}" type="datetimeFigureOut">
              <a:rPr lang="en-GB" smtClean="0"/>
              <a:t>01/12/2019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B1CB81-2701-4F00-8E59-946C27E2DDE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80621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B1CB81-2701-4F00-8E59-946C27E2DDE8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73276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CB3EFA7-BA32-4D67-858A-4632C27FF028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AE925AA-E6F8-4A77-9A33-7BC6B7B695D9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60C0CFA-88F7-4D84-BDE0-BA468A42EFC5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0"/>
            <a:ext cx="7772400" cy="1143000"/>
          </a:xfrm>
        </p:spPr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371600"/>
            <a:ext cx="7772400" cy="4648200"/>
          </a:xfrm>
        </p:spPr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  <a:lvl2pPr>
              <a:defRPr>
                <a:latin typeface="Candara" panose="020E0502030303020204" pitchFamily="34" charset="0"/>
              </a:defRPr>
            </a:lvl2pPr>
            <a:lvl3pPr>
              <a:defRPr>
                <a:latin typeface="Candara" panose="020E0502030303020204" pitchFamily="34" charset="0"/>
              </a:defRPr>
            </a:lvl3pPr>
            <a:lvl4pPr>
              <a:defRPr>
                <a:latin typeface="Candara" panose="020E0502030303020204" pitchFamily="34" charset="0"/>
              </a:defRPr>
            </a:lvl4pPr>
            <a:lvl5pPr>
              <a:defRPr>
                <a:latin typeface="Candara" panose="020E0502030303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B16283A-9A3A-4F3F-B67D-E93BB3577E76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249AD6E-9BA3-49E5-BB21-0A8EA148D0C7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70C8581-4C79-4634-BC2B-93135CC47501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753DB40-E74B-4382-9323-CF66BC60D224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C89C5C-D0C4-401D-88C3-3A7A8EAA7F8A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2EE97C2-5778-4AFE-A9AF-6EFF8E8C302C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C0F37A-616A-4D34-9BBA-242FB48D18B4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B2E2CFF-4AA4-4B24-A126-D4824807C32D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Klicken Sie, um das Titelformat zu bearbeiten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Klicken Sie, um die Formate des Vorlagentextes zu bearbeiten</a:t>
            </a:r>
          </a:p>
          <a:p>
            <a:pPr lvl="1"/>
            <a:r>
              <a:rPr lang="en-GB"/>
              <a:t>Zweite Ebene</a:t>
            </a:r>
          </a:p>
          <a:p>
            <a:pPr lvl="2"/>
            <a:r>
              <a:rPr lang="en-GB"/>
              <a:t>Dritte Ebene</a:t>
            </a:r>
          </a:p>
          <a:p>
            <a:pPr lvl="3"/>
            <a:r>
              <a:rPr lang="en-GB"/>
              <a:t>Vierte Ebene</a:t>
            </a:r>
          </a:p>
          <a:p>
            <a:pPr lvl="4"/>
            <a:r>
              <a:rPr lang="en-GB"/>
              <a:t>Fünfte Ebene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>
              <a:defRPr/>
            </a:pPr>
            <a:fld id="{FE48087E-E8E4-4D32-8C02-74B58D412134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jp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jp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5240"/>
            <a:ext cx="7772400" cy="1143000"/>
          </a:xfrm>
        </p:spPr>
        <p:txBody>
          <a:bodyPr/>
          <a:lstStyle/>
          <a:p>
            <a:r>
              <a:rPr lang="en-GB" sz="4000" dirty="0">
                <a:latin typeface="Candara" panose="020E0502030303020204" pitchFamily="34" charset="0"/>
              </a:rPr>
              <a:t>Growth and the Environment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20090" y="1524000"/>
            <a:ext cx="7772400" cy="41148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GB" sz="2800" dirty="0"/>
              <a:t>Productivity</a:t>
            </a:r>
            <a:endParaRPr lang="en-GB" sz="2800" dirty="0">
              <a:latin typeface="Candara" panose="020E0502030303020204" pitchFamily="34" charset="0"/>
            </a:endParaRPr>
          </a:p>
          <a:p>
            <a:pPr>
              <a:lnSpc>
                <a:spcPct val="90000"/>
              </a:lnSpc>
            </a:pPr>
            <a:r>
              <a:rPr lang="en-GB" sz="2800" dirty="0">
                <a:latin typeface="Candara" panose="020E0502030303020204" pitchFamily="34" charset="0"/>
              </a:rPr>
              <a:t>The Environmental Kuznets Curve</a:t>
            </a:r>
          </a:p>
          <a:p>
            <a:pPr lvl="1"/>
            <a:r>
              <a:rPr lang="en-GB" sz="2400" dirty="0"/>
              <a:t>International</a:t>
            </a:r>
          </a:p>
          <a:p>
            <a:pPr lvl="1"/>
            <a:r>
              <a:rPr lang="en-GB" sz="2400" dirty="0"/>
              <a:t>Trade</a:t>
            </a:r>
          </a:p>
          <a:p>
            <a:pPr lvl="1"/>
            <a:r>
              <a:rPr lang="en-GB" sz="2400" dirty="0"/>
              <a:t>Intertemporal</a:t>
            </a:r>
          </a:p>
          <a:p>
            <a:pPr lvl="1"/>
            <a:r>
              <a:rPr lang="en-GB" sz="2400" dirty="0"/>
              <a:t>Policy implications</a:t>
            </a:r>
          </a:p>
          <a:p>
            <a:pPr lvl="1"/>
            <a:r>
              <a:rPr lang="en-GB" sz="2400" dirty="0"/>
              <a:t>Within countries</a:t>
            </a:r>
          </a:p>
          <a:p>
            <a:pPr>
              <a:lnSpc>
                <a:spcPct val="90000"/>
              </a:lnSpc>
            </a:pPr>
            <a:r>
              <a:rPr lang="en-GB" sz="2800" dirty="0">
                <a:latin typeface="Candara" panose="020E0502030303020204" pitchFamily="34" charset="0"/>
              </a:rPr>
              <a:t>Environmental justice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76200"/>
            <a:ext cx="7319232" cy="44242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6319" y="4500425"/>
            <a:ext cx="3397682" cy="235757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7757" y="76199"/>
            <a:ext cx="1110043" cy="152630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7757" y="1700075"/>
            <a:ext cx="1131814" cy="2109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8124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569" y="0"/>
            <a:ext cx="8849032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510261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785" y="0"/>
            <a:ext cx="771321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631111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" y="0"/>
            <a:ext cx="9105900" cy="449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844947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-1"/>
            <a:ext cx="5837122" cy="6858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353263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6484"/>
            <a:ext cx="5595530" cy="68515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153811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1143000"/>
          </a:xfrm>
        </p:spPr>
        <p:txBody>
          <a:bodyPr/>
          <a:lstStyle/>
          <a:p>
            <a:r>
              <a:rPr lang="de-DE" sz="3600" dirty="0">
                <a:latin typeface="Candara" panose="020E0502030303020204" pitchFamily="34" charset="0"/>
              </a:rPr>
              <a:t>Environmental Kuznets </a:t>
            </a:r>
            <a:r>
              <a:rPr lang="de-DE" sz="3600" dirty="0" err="1">
                <a:latin typeface="Candara" panose="020E0502030303020204" pitchFamily="34" charset="0"/>
              </a:rPr>
              <a:t>Curve</a:t>
            </a:r>
            <a:endParaRPr lang="en-GB" sz="3600" dirty="0">
              <a:latin typeface="Candara" panose="020E0502030303020204" pitchFamily="34" charset="0"/>
            </a:endParaRP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219200"/>
            <a:ext cx="7772400" cy="4114800"/>
          </a:xfrm>
        </p:spPr>
        <p:txBody>
          <a:bodyPr/>
          <a:lstStyle/>
          <a:p>
            <a:r>
              <a:rPr lang="en-GB" sz="2800" dirty="0">
                <a:latin typeface="Candara" panose="020E0502030303020204" pitchFamily="34" charset="0"/>
              </a:rPr>
              <a:t>The Grossman-Krueger (1991, 1995) papers spawned a large literature</a:t>
            </a:r>
          </a:p>
          <a:p>
            <a:pPr lvl="1"/>
            <a:r>
              <a:rPr lang="en-GB" sz="2400" dirty="0">
                <a:latin typeface="Candara" panose="020E0502030303020204" pitchFamily="34" charset="0"/>
              </a:rPr>
              <a:t>Indicators of environmental quality</a:t>
            </a:r>
          </a:p>
          <a:p>
            <a:pPr lvl="1"/>
            <a:r>
              <a:rPr lang="en-GB" sz="2400" dirty="0">
                <a:latin typeface="Candara" panose="020E0502030303020204" pitchFamily="34" charset="0"/>
              </a:rPr>
              <a:t>Countries and regions</a:t>
            </a:r>
          </a:p>
          <a:p>
            <a:pPr lvl="1"/>
            <a:r>
              <a:rPr lang="en-GB" sz="2400" dirty="0">
                <a:latin typeface="Candara" panose="020E0502030303020204" pitchFamily="34" charset="0"/>
              </a:rPr>
              <a:t>Time periods</a:t>
            </a:r>
          </a:p>
          <a:p>
            <a:pPr lvl="1"/>
            <a:r>
              <a:rPr lang="en-GB" sz="2400" dirty="0">
                <a:latin typeface="Candara" panose="020E0502030303020204" pitchFamily="34" charset="0"/>
              </a:rPr>
              <a:t>Specifications</a:t>
            </a:r>
          </a:p>
          <a:p>
            <a:pPr lvl="1"/>
            <a:r>
              <a:rPr lang="en-GB" sz="2400" dirty="0">
                <a:latin typeface="Candara" panose="020E0502030303020204" pitchFamily="34" charset="0"/>
              </a:rPr>
              <a:t>Estimators</a:t>
            </a:r>
          </a:p>
          <a:p>
            <a:r>
              <a:rPr lang="en-GB" sz="2800" dirty="0">
                <a:latin typeface="Candara" panose="020E0502030303020204" pitchFamily="34" charset="0"/>
              </a:rPr>
              <a:t>Stern “the rise and fall of the EKC”</a:t>
            </a:r>
          </a:p>
          <a:p>
            <a:r>
              <a:rPr lang="en-GB" sz="2800" dirty="0" err="1">
                <a:latin typeface="Candara" panose="020E0502030303020204" pitchFamily="34" charset="0"/>
              </a:rPr>
              <a:t>Galeotti</a:t>
            </a:r>
            <a:r>
              <a:rPr lang="en-GB" sz="2800" dirty="0">
                <a:latin typeface="Candara" panose="020E0502030303020204" pitchFamily="34" charset="0"/>
              </a:rPr>
              <a:t> “desperately seeking the EKC”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1564" y="3200400"/>
            <a:ext cx="1454727" cy="16002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5156" y="4876800"/>
            <a:ext cx="1449388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3235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1143000"/>
          </a:xfrm>
        </p:spPr>
        <p:txBody>
          <a:bodyPr/>
          <a:lstStyle/>
          <a:p>
            <a:r>
              <a:rPr lang="de-DE" sz="3600" dirty="0">
                <a:latin typeface="Candara" panose="020E0502030303020204" pitchFamily="34" charset="0"/>
              </a:rPr>
              <a:t>Growth and the Environment</a:t>
            </a:r>
            <a:endParaRPr lang="en-GB" sz="3600" dirty="0">
              <a:latin typeface="Candara" panose="020E0502030303020204" pitchFamily="34" charset="0"/>
            </a:endParaRP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219200"/>
            <a:ext cx="7772400" cy="4114800"/>
          </a:xfrm>
        </p:spPr>
        <p:txBody>
          <a:bodyPr/>
          <a:lstStyle/>
          <a:p>
            <a:r>
              <a:rPr lang="en-GB" sz="2800" dirty="0">
                <a:latin typeface="Candara" panose="020E0502030303020204" pitchFamily="34" charset="0"/>
              </a:rPr>
              <a:t>Ambiguous results unsurprising</a:t>
            </a:r>
          </a:p>
          <a:p>
            <a:r>
              <a:rPr lang="en-GB" sz="2800" dirty="0"/>
              <a:t>Economic growth has a number of effects</a:t>
            </a:r>
          </a:p>
          <a:p>
            <a:pPr lvl="1"/>
            <a:r>
              <a:rPr lang="en-GB" sz="2400" dirty="0">
                <a:solidFill>
                  <a:srgbClr val="C00000"/>
                </a:solidFill>
              </a:rPr>
              <a:t>Scale</a:t>
            </a:r>
            <a:r>
              <a:rPr lang="en-GB" sz="2400" dirty="0"/>
              <a:t> – more, more, more</a:t>
            </a:r>
          </a:p>
          <a:p>
            <a:pPr lvl="1"/>
            <a:r>
              <a:rPr lang="en-GB" sz="2400" dirty="0">
                <a:solidFill>
                  <a:srgbClr val="0070C0"/>
                </a:solidFill>
                <a:latin typeface="Candara" panose="020E0502030303020204" pitchFamily="34" charset="0"/>
              </a:rPr>
              <a:t>Composition</a:t>
            </a:r>
            <a:r>
              <a:rPr lang="en-GB" sz="2400" dirty="0">
                <a:latin typeface="Candara" panose="020E0502030303020204" pitchFamily="34" charset="0"/>
              </a:rPr>
              <a:t> – agriculture, manufacturing, services</a:t>
            </a:r>
          </a:p>
          <a:p>
            <a:pPr lvl="1"/>
            <a:r>
              <a:rPr lang="en-GB" sz="2400" dirty="0">
                <a:solidFill>
                  <a:srgbClr val="0070C0"/>
                </a:solidFill>
                <a:latin typeface="Candara" panose="020E0502030303020204" pitchFamily="34" charset="0"/>
              </a:rPr>
              <a:t>Tech</a:t>
            </a:r>
            <a:r>
              <a:rPr lang="en-GB" sz="2400" dirty="0">
                <a:solidFill>
                  <a:srgbClr val="0070C0"/>
                </a:solidFill>
              </a:rPr>
              <a:t>nology</a:t>
            </a:r>
            <a:r>
              <a:rPr lang="en-GB" sz="2400" dirty="0"/>
              <a:t> – improved efficiency, new things</a:t>
            </a:r>
          </a:p>
          <a:p>
            <a:pPr lvl="1"/>
            <a:r>
              <a:rPr lang="en-GB" sz="2400" dirty="0">
                <a:solidFill>
                  <a:srgbClr val="00B050"/>
                </a:solidFill>
                <a:latin typeface="Candara" panose="020E0502030303020204" pitchFamily="34" charset="0"/>
              </a:rPr>
              <a:t>Demand</a:t>
            </a:r>
            <a:r>
              <a:rPr lang="en-GB" sz="2400" dirty="0">
                <a:latin typeface="Candara" panose="020E0502030303020204" pitchFamily="34" charset="0"/>
              </a:rPr>
              <a:t> – for a cleaner environment</a:t>
            </a:r>
          </a:p>
          <a:p>
            <a:pPr lvl="1"/>
            <a:r>
              <a:rPr lang="en-GB" sz="2400" dirty="0">
                <a:solidFill>
                  <a:srgbClr val="0070C0"/>
                </a:solidFill>
                <a:latin typeface="Candara" panose="020E0502030303020204" pitchFamily="34" charset="0"/>
              </a:rPr>
              <a:t>Governance</a:t>
            </a:r>
            <a:r>
              <a:rPr lang="en-GB" sz="2400" dirty="0">
                <a:latin typeface="Candara" panose="020E0502030303020204" pitchFamily="34" charset="0"/>
              </a:rPr>
              <a:t> – improved delivery, but longer deliberation</a:t>
            </a:r>
          </a:p>
        </p:txBody>
      </p:sp>
    </p:spTree>
    <p:extLst>
      <p:ext uri="{BB962C8B-B14F-4D97-AF65-F5344CB8AC3E}">
        <p14:creationId xmlns:p14="http://schemas.microsoft.com/office/powerpoint/2010/main" val="12168880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1143000"/>
          </a:xfrm>
        </p:spPr>
        <p:txBody>
          <a:bodyPr/>
          <a:lstStyle/>
          <a:p>
            <a:r>
              <a:rPr lang="de-DE" sz="3600" dirty="0">
                <a:latin typeface="Candara" panose="020E0502030303020204" pitchFamily="34" charset="0"/>
              </a:rPr>
              <a:t>Environmental Kuznets </a:t>
            </a:r>
            <a:r>
              <a:rPr lang="de-DE" sz="3600" dirty="0" err="1">
                <a:latin typeface="Candara" panose="020E0502030303020204" pitchFamily="34" charset="0"/>
              </a:rPr>
              <a:t>Curve</a:t>
            </a:r>
            <a:r>
              <a:rPr lang="de-DE" sz="3600" dirty="0">
                <a:latin typeface="Candara" panose="020E0502030303020204" pitchFamily="34" charset="0"/>
              </a:rPr>
              <a:t> -2</a:t>
            </a:r>
            <a:endParaRPr lang="en-GB" sz="3600" dirty="0">
              <a:latin typeface="Candara" panose="020E0502030303020204" pitchFamily="34" charset="0"/>
            </a:endParaRP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219200"/>
            <a:ext cx="7772400" cy="4114800"/>
          </a:xfrm>
        </p:spPr>
        <p:txBody>
          <a:bodyPr/>
          <a:lstStyle/>
          <a:p>
            <a:r>
              <a:rPr lang="en-GB" sz="2800" dirty="0">
                <a:latin typeface="Candara" panose="020E0502030303020204" pitchFamily="34" charset="0"/>
              </a:rPr>
              <a:t>Local pollutants harmful to human health indeed tend to rise then fall with economic development, but the turning point is different for different contaminants, countries, periods</a:t>
            </a:r>
          </a:p>
          <a:p>
            <a:r>
              <a:rPr lang="en-GB" sz="2800" dirty="0">
                <a:latin typeface="Candara" panose="020E0502030303020204" pitchFamily="34" charset="0"/>
              </a:rPr>
              <a:t>For global issues, no Environmental Kuznets Curve in sight – or at least not for totals</a:t>
            </a:r>
          </a:p>
        </p:txBody>
      </p:sp>
    </p:spTree>
    <p:extLst>
      <p:ext uri="{BB962C8B-B14F-4D97-AF65-F5344CB8AC3E}">
        <p14:creationId xmlns:p14="http://schemas.microsoft.com/office/powerpoint/2010/main" val="3499457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1143000"/>
          </a:xfrm>
        </p:spPr>
        <p:txBody>
          <a:bodyPr/>
          <a:lstStyle/>
          <a:p>
            <a:r>
              <a:rPr lang="en-GB" sz="3600" dirty="0"/>
              <a:t>So far, we assumed a closed economy</a:t>
            </a:r>
            <a:endParaRPr lang="en-GB" sz="3600" dirty="0">
              <a:latin typeface="Candara" panose="020E0502030303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664" y="910701"/>
            <a:ext cx="8393336" cy="7395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3198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Content Placeholder 2"/>
          <p:cNvSpPr>
            <a:spLocks noGrp="1"/>
          </p:cNvSpPr>
          <p:nvPr>
            <p:ph idx="1"/>
          </p:nvPr>
        </p:nvSpPr>
        <p:spPr>
          <a:xfrm>
            <a:off x="415039" y="368041"/>
            <a:ext cx="8229600" cy="5211763"/>
          </a:xfrm>
        </p:spPr>
        <p:txBody>
          <a:bodyPr>
            <a:noAutofit/>
          </a:bodyPr>
          <a:lstStyle/>
          <a:p>
            <a:pPr eaLnBrk="1" hangingPunct="1">
              <a:buNone/>
            </a:pPr>
            <a:r>
              <a:rPr lang="en-US" sz="2800" dirty="0">
                <a:latin typeface="Candara" panose="020E0502030303020204" pitchFamily="34" charset="0"/>
              </a:rPr>
              <a:t>0 Introduction</a:t>
            </a:r>
          </a:p>
          <a:p>
            <a:pPr eaLnBrk="1" hangingPunct="1">
              <a:buNone/>
            </a:pPr>
            <a:r>
              <a:rPr lang="en-US" sz="2800" dirty="0">
                <a:latin typeface="Candara" panose="020E0502030303020204" pitchFamily="34" charset="0"/>
              </a:rPr>
              <a:t>1 Social choice</a:t>
            </a:r>
          </a:p>
          <a:p>
            <a:pPr eaLnBrk="1" hangingPunct="1">
              <a:buNone/>
            </a:pPr>
            <a:r>
              <a:rPr lang="en-US" sz="2800" dirty="0">
                <a:latin typeface="Candara" panose="020E0502030303020204" pitchFamily="34" charset="0"/>
              </a:rPr>
              <a:t>2 Externalities and public goods</a:t>
            </a:r>
          </a:p>
          <a:p>
            <a:pPr eaLnBrk="1" hangingPunct="1">
              <a:buNone/>
            </a:pPr>
            <a:r>
              <a:rPr lang="en-US" sz="2800" dirty="0">
                <a:latin typeface="Candara" panose="020E0502030303020204" pitchFamily="34" charset="0"/>
              </a:rPr>
              <a:t>3 Decision analysis</a:t>
            </a:r>
          </a:p>
          <a:p>
            <a:pPr eaLnBrk="1" hangingPunct="1">
              <a:buNone/>
            </a:pPr>
            <a:r>
              <a:rPr lang="en-US" sz="2800" dirty="0">
                <a:latin typeface="Candara" panose="020E0502030303020204" pitchFamily="34" charset="0"/>
              </a:rPr>
              <a:t>4 Valuation: Aims and purpose</a:t>
            </a:r>
          </a:p>
          <a:p>
            <a:pPr eaLnBrk="1" hangingPunct="1">
              <a:buNone/>
            </a:pPr>
            <a:r>
              <a:rPr lang="en-US" sz="2800" dirty="0">
                <a:latin typeface="Candara" panose="020E0502030303020204" pitchFamily="34" charset="0"/>
              </a:rPr>
              <a:t>5 Valuation: Revealed preferences</a:t>
            </a:r>
          </a:p>
          <a:p>
            <a:pPr eaLnBrk="1" hangingPunct="1">
              <a:buNone/>
            </a:pPr>
            <a:r>
              <a:rPr lang="en-US" sz="2800" dirty="0">
                <a:latin typeface="Candara" panose="020E0502030303020204" pitchFamily="34" charset="0"/>
              </a:rPr>
              <a:t>6 Valuation: Stated preferences</a:t>
            </a:r>
          </a:p>
          <a:p>
            <a:pPr eaLnBrk="1" hangingPunct="1">
              <a:buNone/>
            </a:pPr>
            <a:r>
              <a:rPr lang="en-US" sz="2800" dirty="0">
                <a:latin typeface="Candara" panose="020E0502030303020204" pitchFamily="34" charset="0"/>
              </a:rPr>
              <a:t>7 Direct regulation</a:t>
            </a:r>
          </a:p>
          <a:p>
            <a:pPr eaLnBrk="1" hangingPunct="1">
              <a:buNone/>
            </a:pPr>
            <a:r>
              <a:rPr lang="en-US" sz="2800" dirty="0">
                <a:latin typeface="Candara" panose="020E0502030303020204" pitchFamily="34" charset="0"/>
              </a:rPr>
              <a:t>8 Market-based instruments</a:t>
            </a:r>
          </a:p>
          <a:p>
            <a:pPr eaLnBrk="1" hangingPunct="1">
              <a:buNone/>
            </a:pPr>
            <a:r>
              <a:rPr lang="en-US" sz="2800" dirty="0">
                <a:latin typeface="Candara" panose="020E0502030303020204" pitchFamily="34" charset="0"/>
              </a:rPr>
              <a:t>9 Complications with instruments</a:t>
            </a:r>
          </a:p>
          <a:p>
            <a:pPr eaLnBrk="1" hangingPunct="1">
              <a:buNone/>
            </a:pPr>
            <a:r>
              <a:rPr lang="en-US" b="1" dirty="0">
                <a:latin typeface="Candara" panose="020E0502030303020204" pitchFamily="34" charset="0"/>
              </a:rPr>
              <a:t>10 Growth and the environment</a:t>
            </a:r>
          </a:p>
          <a:p>
            <a:pPr eaLnBrk="1" hangingPunct="1">
              <a:buNone/>
            </a:pPr>
            <a:r>
              <a:rPr lang="en-US" sz="2800" dirty="0">
                <a:latin typeface="Candara" panose="020E0502030303020204" pitchFamily="34" charset="0"/>
              </a:rPr>
              <a:t>11 Green accounting</a:t>
            </a:r>
          </a:p>
        </p:txBody>
      </p:sp>
    </p:spTree>
    <p:extLst>
      <p:ext uri="{BB962C8B-B14F-4D97-AF65-F5344CB8AC3E}">
        <p14:creationId xmlns:p14="http://schemas.microsoft.com/office/powerpoint/2010/main" val="655799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239000" cy="687726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062981" y="228600"/>
            <a:ext cx="2081019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Candara" panose="020E0502030303020204" pitchFamily="34" charset="0"/>
              </a:rPr>
              <a:t>Trade affects</a:t>
            </a:r>
          </a:p>
          <a:p>
            <a:r>
              <a:rPr lang="en-GB" dirty="0">
                <a:latin typeface="Candara" panose="020E0502030303020204" pitchFamily="34" charset="0"/>
              </a:rPr>
              <a:t>production &amp;</a:t>
            </a:r>
          </a:p>
          <a:p>
            <a:r>
              <a:rPr lang="en-GB" dirty="0">
                <a:latin typeface="Candara" panose="020E0502030303020204" pitchFamily="34" charset="0"/>
              </a:rPr>
              <a:t>consumption</a:t>
            </a:r>
          </a:p>
          <a:p>
            <a:r>
              <a:rPr lang="en-GB" dirty="0">
                <a:latin typeface="Candara" panose="020E0502030303020204" pitchFamily="34" charset="0"/>
              </a:rPr>
              <a:t>and so</a:t>
            </a:r>
          </a:p>
          <a:p>
            <a:r>
              <a:rPr lang="en-GB" dirty="0">
                <a:latin typeface="Candara" panose="020E0502030303020204" pitchFamily="34" charset="0"/>
              </a:rPr>
              <a:t>emissions &amp;</a:t>
            </a:r>
          </a:p>
          <a:p>
            <a:r>
              <a:rPr lang="en-GB" dirty="0">
                <a:latin typeface="Candara" panose="020E0502030303020204" pitchFamily="34" charset="0"/>
              </a:rPr>
              <a:t>environmental</a:t>
            </a:r>
          </a:p>
          <a:p>
            <a:r>
              <a:rPr lang="en-GB" dirty="0">
                <a:latin typeface="Candara" panose="020E0502030303020204" pitchFamily="34" charset="0"/>
              </a:rPr>
              <a:t>Kuznets curve.</a:t>
            </a:r>
          </a:p>
        </p:txBody>
      </p:sp>
    </p:spTree>
    <p:extLst>
      <p:ext uri="{BB962C8B-B14F-4D97-AF65-F5344CB8AC3E}">
        <p14:creationId xmlns:p14="http://schemas.microsoft.com/office/powerpoint/2010/main" val="20346577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895" y="-1"/>
            <a:ext cx="4981978" cy="3240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0"/>
            <a:ext cx="4266039" cy="3240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3200400"/>
            <a:ext cx="4117305" cy="324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52800"/>
            <a:ext cx="4887128" cy="2736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BDE6833-227F-4E22-A233-45A009E12F5B}"/>
              </a:ext>
            </a:extLst>
          </p:cNvPr>
          <p:cNvSpPr txBox="1"/>
          <p:nvPr/>
        </p:nvSpPr>
        <p:spPr>
          <a:xfrm rot="16200000">
            <a:off x="4466899" y="5395989"/>
            <a:ext cx="11394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b="1" dirty="0">
                <a:highlight>
                  <a:srgbClr val="C0C0C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Consumption</a:t>
            </a:r>
          </a:p>
        </p:txBody>
      </p:sp>
    </p:spTree>
    <p:extLst>
      <p:ext uri="{BB962C8B-B14F-4D97-AF65-F5344CB8AC3E}">
        <p14:creationId xmlns:p14="http://schemas.microsoft.com/office/powerpoint/2010/main" val="3726999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1143000"/>
          </a:xfrm>
        </p:spPr>
        <p:txBody>
          <a:bodyPr/>
          <a:lstStyle/>
          <a:p>
            <a:r>
              <a:rPr lang="de-DE" sz="3600" dirty="0">
                <a:latin typeface="Candara" panose="020E0502030303020204" pitchFamily="34" charset="0"/>
              </a:rPr>
              <a:t>International Trade</a:t>
            </a:r>
            <a:endParaRPr lang="en-GB" sz="3600" dirty="0">
              <a:latin typeface="Candara" panose="020E0502030303020204" pitchFamily="34" charset="0"/>
            </a:endParaRP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219200"/>
            <a:ext cx="7772400" cy="4114800"/>
          </a:xfrm>
        </p:spPr>
        <p:txBody>
          <a:bodyPr/>
          <a:lstStyle/>
          <a:p>
            <a:r>
              <a:rPr lang="en-GB" sz="2800" dirty="0">
                <a:latin typeface="Candara" panose="020E0502030303020204" pitchFamily="34" charset="0"/>
              </a:rPr>
              <a:t>International trade further complicates the analysis of the Environmental Kuznets Curve</a:t>
            </a:r>
          </a:p>
          <a:p>
            <a:r>
              <a:rPr lang="en-GB" sz="2800" dirty="0">
                <a:latin typeface="Candara" panose="020E0502030303020204" pitchFamily="34" charset="0"/>
              </a:rPr>
              <a:t>It is easy, indeed tempting, to mistake offshoring of production and hence pollution for a clean-up</a:t>
            </a:r>
          </a:p>
          <a:p>
            <a:r>
              <a:rPr lang="en-GB" sz="2800" dirty="0">
                <a:latin typeface="Candara" panose="020E0502030303020204" pitchFamily="34" charset="0"/>
              </a:rPr>
              <a:t>Trends in exporting, assembling, and transit countries need similar care in their interpretation</a:t>
            </a:r>
          </a:p>
          <a:p>
            <a:endParaRPr lang="en-GB" sz="2800" dirty="0"/>
          </a:p>
          <a:p>
            <a:r>
              <a:rPr lang="en-GB" sz="2800" dirty="0"/>
              <a:t>Recent studies look at the long run</a:t>
            </a:r>
            <a:endParaRPr lang="en-GB" sz="2800" dirty="0">
              <a:latin typeface="Candara" panose="020E0502030303020204" pitchFamily="34" charset="0"/>
            </a:endParaRPr>
          </a:p>
          <a:p>
            <a:endParaRPr lang="en-GB" sz="2800" dirty="0">
              <a:latin typeface="Comic Sans MS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36018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2457" y="4497855"/>
            <a:ext cx="3991543" cy="236014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4530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2522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1143000"/>
          </a:xfrm>
        </p:spPr>
        <p:txBody>
          <a:bodyPr/>
          <a:lstStyle/>
          <a:p>
            <a:r>
              <a:rPr lang="de-DE" sz="3600" dirty="0">
                <a:latin typeface="Candara" panose="020E0502030303020204" pitchFamily="34" charset="0"/>
              </a:rPr>
              <a:t>Policy Implications</a:t>
            </a:r>
            <a:endParaRPr lang="en-GB" sz="3600" dirty="0">
              <a:latin typeface="Candara" panose="020E0502030303020204" pitchFamily="34" charset="0"/>
            </a:endParaRP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219200"/>
            <a:ext cx="7772400" cy="4114800"/>
          </a:xfrm>
        </p:spPr>
        <p:txBody>
          <a:bodyPr/>
          <a:lstStyle/>
          <a:p>
            <a:r>
              <a:rPr lang="en-GB" sz="2800" dirty="0">
                <a:latin typeface="Candara" panose="020E0502030303020204" pitchFamily="34" charset="0"/>
              </a:rPr>
              <a:t>The Environmental Kuznets Curve suggests a policy implication: Grow rich and all will be </a:t>
            </a:r>
            <a:r>
              <a:rPr lang="en-GB" sz="2800" dirty="0"/>
              <a:t>fine</a:t>
            </a:r>
          </a:p>
          <a:p>
            <a:r>
              <a:rPr lang="en-GB" sz="2800" dirty="0"/>
              <a:t>However, the EKC is an association, no suggestion of a causal relationship</a:t>
            </a:r>
          </a:p>
          <a:p>
            <a:endParaRPr lang="en-GB" sz="2800" dirty="0">
              <a:latin typeface="Candara" panose="020E0502030303020204" pitchFamily="34" charset="0"/>
            </a:endParaRPr>
          </a:p>
          <a:p>
            <a:r>
              <a:rPr lang="en-GB" sz="2800" dirty="0"/>
              <a:t>Let’s look at cycling</a:t>
            </a:r>
            <a:endParaRPr lang="en-GB" sz="2800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36187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701125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8600" y="4038600"/>
            <a:ext cx="16594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Candara" panose="020E0502030303020204" pitchFamily="34" charset="0"/>
              </a:rPr>
              <a:t>Cycle paths</a:t>
            </a:r>
          </a:p>
        </p:txBody>
      </p:sp>
    </p:spTree>
    <p:extLst>
      <p:ext uri="{BB962C8B-B14F-4D97-AF65-F5344CB8AC3E}">
        <p14:creationId xmlns:p14="http://schemas.microsoft.com/office/powerpoint/2010/main" val="23532524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0"/>
            <a:ext cx="9130212" cy="2160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6" y="2495268"/>
            <a:ext cx="9119324" cy="2305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515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6278" y="2457777"/>
            <a:ext cx="3601522" cy="202359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10886"/>
            <a:ext cx="4267200" cy="236829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4989" y="4539343"/>
            <a:ext cx="3612811" cy="262345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4017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7267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1143000"/>
          </a:xfrm>
        </p:spPr>
        <p:txBody>
          <a:bodyPr/>
          <a:lstStyle/>
          <a:p>
            <a:r>
              <a:rPr lang="de-DE" sz="3600" dirty="0">
                <a:latin typeface="Candara" panose="020E0502030303020204" pitchFamily="34" charset="0"/>
              </a:rPr>
              <a:t>Policy Implications</a:t>
            </a:r>
            <a:endParaRPr lang="en-GB" sz="3600" dirty="0">
              <a:latin typeface="Candara" panose="020E0502030303020204" pitchFamily="34" charset="0"/>
            </a:endParaRP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219200"/>
            <a:ext cx="7772400" cy="4114800"/>
          </a:xfrm>
        </p:spPr>
        <p:txBody>
          <a:bodyPr/>
          <a:lstStyle/>
          <a:p>
            <a:r>
              <a:rPr lang="en-GB" sz="2800" dirty="0">
                <a:latin typeface="Candara" panose="020E0502030303020204" pitchFamily="34" charset="0"/>
              </a:rPr>
              <a:t>The Environmental Kuznets Curve suggests a policy implication: Grow rich and all will be </a:t>
            </a:r>
            <a:r>
              <a:rPr lang="en-GB" sz="2800" dirty="0"/>
              <a:t>fine</a:t>
            </a:r>
          </a:p>
          <a:p>
            <a:r>
              <a:rPr lang="en-GB" sz="2800" dirty="0"/>
              <a:t>However, the EKC is an association, no suggestion of a causal relationship</a:t>
            </a:r>
          </a:p>
          <a:p>
            <a:endParaRPr lang="en-GB" sz="2800" dirty="0">
              <a:latin typeface="Candara" panose="020E0502030303020204" pitchFamily="34" charset="0"/>
            </a:endParaRPr>
          </a:p>
          <a:p>
            <a:r>
              <a:rPr lang="en-GB" sz="2800" dirty="0"/>
              <a:t>Environmental clean-up requires policy intervention</a:t>
            </a:r>
          </a:p>
          <a:p>
            <a:endParaRPr lang="en-GB" sz="2800" dirty="0">
              <a:latin typeface="Candara" panose="020E0502030303020204" pitchFamily="34" charset="0"/>
            </a:endParaRPr>
          </a:p>
          <a:p>
            <a:r>
              <a:rPr lang="en-GB" sz="2800" dirty="0"/>
              <a:t>What about distributional issues?</a:t>
            </a:r>
            <a:endParaRPr lang="en-GB" sz="2800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85964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99303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708075" y="5993038"/>
            <a:ext cx="57278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Candara" panose="020E0502030303020204" pitchFamily="34" charset="0"/>
              </a:rPr>
              <a:t>Poorer people drive older cars,</a:t>
            </a:r>
          </a:p>
          <a:p>
            <a:r>
              <a:rPr lang="en-GB" dirty="0">
                <a:latin typeface="Candara" panose="020E0502030303020204" pitchFamily="34" charset="0"/>
              </a:rPr>
              <a:t>richer people drive more with heavier cars.</a:t>
            </a:r>
          </a:p>
        </p:txBody>
      </p:sp>
    </p:spTree>
    <p:extLst>
      <p:ext uri="{BB962C8B-B14F-4D97-AF65-F5344CB8AC3E}">
        <p14:creationId xmlns:p14="http://schemas.microsoft.com/office/powerpoint/2010/main" val="31830067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1143000"/>
          </a:xfrm>
        </p:spPr>
        <p:txBody>
          <a:bodyPr/>
          <a:lstStyle/>
          <a:p>
            <a:r>
              <a:rPr lang="de-DE" sz="3600" dirty="0"/>
              <a:t>Measuring Productivity Growth</a:t>
            </a:r>
            <a:endParaRPr lang="en-GB" sz="3600" dirty="0">
              <a:latin typeface="Candara" panose="020E0502030303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459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685800" y="1219200"/>
                <a:ext cx="7772400" cy="4114800"/>
              </a:xfrm>
            </p:spPr>
            <p:txBody>
              <a:bodyPr/>
              <a:lstStyle/>
              <a:p>
                <a:r>
                  <a:rPr lang="en-GB" sz="2800" dirty="0"/>
                  <a:t>Two input factors to production </a:t>
                </a:r>
                <a:r>
                  <a:rPr lang="en-GB" sz="2800" i="1" dirty="0"/>
                  <a:t>Y</a:t>
                </a:r>
                <a:r>
                  <a:rPr lang="en-GB" sz="2800" dirty="0"/>
                  <a:t>, labour </a:t>
                </a:r>
                <a:r>
                  <a:rPr lang="en-GB" sz="2800" i="1" dirty="0"/>
                  <a:t>L</a:t>
                </a:r>
                <a:r>
                  <a:rPr lang="en-GB" sz="2800" dirty="0"/>
                  <a:t> and environment </a:t>
                </a:r>
                <a:r>
                  <a:rPr lang="en-GB" sz="2800" i="1" dirty="0"/>
                  <a:t>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𝐴𝑓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2800" i="1" dirty="0"/>
              </a:p>
              <a:p>
                <a:r>
                  <a:rPr lang="en-GB" sz="2800" dirty="0"/>
                  <a:t>Let all variables change a little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l-G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𝑌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en-GB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l-G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r>
                            <a:rPr lang="en-GB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GB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l-G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l-G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2800" dirty="0"/>
              </a:p>
              <a:p>
                <a:r>
                  <a:rPr lang="en-GB" sz="2800" dirty="0" err="1"/>
                  <a:t>Linearise</a:t>
                </a:r>
                <a:endParaRPr lang="en-GB" sz="2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GB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  <m:r>
                            <a:rPr lang="en-GB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l-G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r>
                            <a:rPr lang="en-GB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  <m:r>
                            <a:rPr lang="en-GB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  <m:r>
                            <a:rPr lang="en-GB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l-G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r>
                            <a:rPr lang="en-GB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e>
                      </m:d>
                      <m:r>
                        <a:rPr lang="en-GB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GB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  <m:r>
                            <a:rPr lang="en-GB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e>
                      </m:d>
                      <m:r>
                        <a:rPr lang="en-GB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GB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GB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den>
                      </m:f>
                      <m:r>
                        <m:rPr>
                          <m:sty m:val="p"/>
                        </m:rPr>
                        <a:rPr lang="el-GR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GB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r>
                        <m:rPr>
                          <m:nor/>
                        </m:rPr>
                        <a:rPr lang="en-GB" sz="2800" dirty="0"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GB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GB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GB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den>
                      </m:f>
                      <m:r>
                        <m:rPr>
                          <m:nor/>
                        </m:rPr>
                        <a:rPr lang="el-GR" sz="2800" dirty="0"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l-GR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GB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en-GB" sz="2800" dirty="0"/>
              </a:p>
              <a:p>
                <a:r>
                  <a:rPr lang="en-GB" sz="2800" dirty="0"/>
                  <a:t>Substitute and subtract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GB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𝑌</m:t>
                      </m:r>
                      <m:r>
                        <a:rPr lang="en-GB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m:rPr>
                          <m:sty m:val="p"/>
                        </m:rPr>
                        <a:rPr lang="el-GR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GB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𝐴𝑓</m:t>
                      </m:r>
                      <m:d>
                        <m:dPr>
                          <m:ctrlPr>
                            <a:rPr lang="en-GB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  <m:r>
                            <a:rPr lang="en-GB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e>
                      </m:d>
                      <m:r>
                        <a:rPr lang="en-GB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GB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GB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den>
                      </m:f>
                      <m:r>
                        <m:rPr>
                          <m:sty m:val="p"/>
                        </m:rPr>
                        <a:rPr lang="el-GR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GB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r>
                        <m:rPr>
                          <m:nor/>
                        </m:rPr>
                        <a:rPr lang="en-GB" sz="2800" dirty="0"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GB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GB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GB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den>
                      </m:f>
                      <m:r>
                        <m:rPr>
                          <m:nor/>
                        </m:rPr>
                        <a:rPr lang="el-GR" sz="2800" dirty="0"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l-GR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GB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en-GB" sz="2800" dirty="0"/>
              </a:p>
              <a:p>
                <a:endParaRPr lang="en-GB" sz="2800" dirty="0"/>
              </a:p>
            </p:txBody>
          </p:sp>
        </mc:Choice>
        <mc:Fallback xmlns="">
          <p:sp>
            <p:nvSpPr>
              <p:cNvPr id="1945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85800" y="1219200"/>
                <a:ext cx="7772400" cy="4114800"/>
              </a:xfrm>
              <a:blipFill rotWithShape="0">
                <a:blip r:embed="rId2"/>
                <a:stretch>
                  <a:fillRect l="-1647" t="-1630" r="-235" b="-1940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137922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1143000"/>
          </a:xfrm>
        </p:spPr>
        <p:txBody>
          <a:bodyPr/>
          <a:lstStyle/>
          <a:p>
            <a:r>
              <a:rPr lang="de-DE" sz="3600" dirty="0">
                <a:latin typeface="Candara" panose="020E0502030303020204" pitchFamily="34" charset="0"/>
              </a:rPr>
              <a:t>Environmental Justice</a:t>
            </a:r>
            <a:endParaRPr lang="en-GB" sz="3600" dirty="0">
              <a:latin typeface="Candara" panose="020E0502030303020204" pitchFamily="34" charset="0"/>
            </a:endParaRP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34786" y="990600"/>
            <a:ext cx="7772400" cy="4114800"/>
          </a:xfrm>
        </p:spPr>
        <p:txBody>
          <a:bodyPr/>
          <a:lstStyle/>
          <a:p>
            <a:r>
              <a:rPr lang="en-GB" sz="2800" dirty="0">
                <a:latin typeface="Candara" panose="020E0502030303020204" pitchFamily="34" charset="0"/>
              </a:rPr>
              <a:t>Pressure </a:t>
            </a:r>
            <a:r>
              <a:rPr lang="en-GB" sz="2800" dirty="0"/>
              <a:t>on the environment is different for different socio-economic groups</a:t>
            </a:r>
            <a:endParaRPr lang="en-GB" sz="2800" dirty="0">
              <a:latin typeface="Candara" panose="020E0502030303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905000"/>
            <a:ext cx="8019142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6721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1143000"/>
          </a:xfrm>
        </p:spPr>
        <p:txBody>
          <a:bodyPr/>
          <a:lstStyle/>
          <a:p>
            <a:r>
              <a:rPr lang="de-DE" sz="3600" dirty="0">
                <a:latin typeface="Candara" panose="020E0502030303020204" pitchFamily="34" charset="0"/>
              </a:rPr>
              <a:t>Environmental Justice</a:t>
            </a:r>
            <a:endParaRPr lang="en-GB" sz="3600" dirty="0">
              <a:latin typeface="Candara" panose="020E0502030303020204" pitchFamily="34" charset="0"/>
            </a:endParaRP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34786" y="990600"/>
            <a:ext cx="7772400" cy="4114800"/>
          </a:xfrm>
        </p:spPr>
        <p:txBody>
          <a:bodyPr/>
          <a:lstStyle/>
          <a:p>
            <a:r>
              <a:rPr lang="en-GB" sz="2800" dirty="0">
                <a:latin typeface="Candara" panose="020E0502030303020204" pitchFamily="34" charset="0"/>
              </a:rPr>
              <a:t>Pressure </a:t>
            </a:r>
            <a:r>
              <a:rPr lang="en-GB" sz="2800" dirty="0"/>
              <a:t>on the environment is different for different socio-economic groups</a:t>
            </a:r>
          </a:p>
          <a:p>
            <a:r>
              <a:rPr lang="en-GB" sz="2800" dirty="0">
                <a:latin typeface="Candara" panose="020E0502030303020204" pitchFamily="34" charset="0"/>
              </a:rPr>
              <a:t>Incidence of environmental policy is therefore different for different groups</a:t>
            </a:r>
          </a:p>
          <a:p>
            <a:endParaRPr lang="en-GB" sz="2800" dirty="0"/>
          </a:p>
          <a:p>
            <a:r>
              <a:rPr lang="en-GB" sz="2800" dirty="0"/>
              <a:t>Concerns about environmental justice do not stop there</a:t>
            </a:r>
            <a:endParaRPr lang="en-GB" sz="2800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63623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58000"/>
            <a:ext cx="8100000" cy="358614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71000"/>
            <a:ext cx="8100000" cy="359447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823476" y="76200"/>
            <a:ext cx="12987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Candara" panose="020E0502030303020204" pitchFamily="34" charset="0"/>
              </a:rPr>
              <a:t>Houston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126847" y="2828992"/>
            <a:ext cx="9685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Candara" panose="020E0502030303020204" pitchFamily="34" charset="0"/>
              </a:rPr>
              <a:t>waste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649680" y="6371595"/>
            <a:ext cx="14830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Candara" panose="020E0502030303020204" pitchFamily="34" charset="0"/>
              </a:rPr>
              <a:t>minorities</a:t>
            </a:r>
          </a:p>
        </p:txBody>
      </p:sp>
    </p:spTree>
    <p:extLst>
      <p:ext uri="{BB962C8B-B14F-4D97-AF65-F5344CB8AC3E}">
        <p14:creationId xmlns:p14="http://schemas.microsoft.com/office/powerpoint/2010/main" val="2917573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329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3268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9188983" cy="586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8417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2724" y="3206549"/>
            <a:ext cx="5571276" cy="365145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538630" y="228600"/>
            <a:ext cx="360537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andara" panose="020E0502030303020204" pitchFamily="34" charset="0"/>
              </a:rPr>
              <a:t>London air pollution</a:t>
            </a:r>
          </a:p>
          <a:p>
            <a:r>
              <a:rPr lang="en-GB" dirty="0">
                <a:latin typeface="Candara" panose="020E0502030303020204" pitchFamily="34" charset="0"/>
              </a:rPr>
              <a:t>particularly hits the poor,</a:t>
            </a:r>
          </a:p>
          <a:p>
            <a:r>
              <a:rPr lang="en-GB" dirty="0">
                <a:latin typeface="Candara" panose="020E0502030303020204" pitchFamily="34" charset="0"/>
              </a:rPr>
              <a:t>so congestion charges</a:t>
            </a:r>
          </a:p>
          <a:p>
            <a:r>
              <a:rPr lang="en-GB" dirty="0">
                <a:latin typeface="Candara" panose="020E0502030303020204" pitchFamily="34" charset="0"/>
              </a:rPr>
              <a:t>primarily benefitted the</a:t>
            </a:r>
          </a:p>
          <a:p>
            <a:r>
              <a:rPr lang="en-GB" dirty="0">
                <a:latin typeface="Candara" panose="020E0502030303020204" pitchFamily="34" charset="0"/>
              </a:rPr>
              <a:t>poor.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2646" y="10"/>
            <a:ext cx="5571276" cy="365145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3810000"/>
            <a:ext cx="3425552" cy="2279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2644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1143000"/>
          </a:xfrm>
        </p:spPr>
        <p:txBody>
          <a:bodyPr/>
          <a:lstStyle/>
          <a:p>
            <a:r>
              <a:rPr lang="de-DE" sz="3600" dirty="0">
                <a:latin typeface="Candara" panose="020E0502030303020204" pitchFamily="34" charset="0"/>
              </a:rPr>
              <a:t>Environmental Justice</a:t>
            </a:r>
            <a:endParaRPr lang="en-GB" sz="3600" dirty="0">
              <a:latin typeface="Candara" panose="020E0502030303020204" pitchFamily="34" charset="0"/>
            </a:endParaRP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34786" y="990600"/>
            <a:ext cx="7772400" cy="4114800"/>
          </a:xfrm>
        </p:spPr>
        <p:txBody>
          <a:bodyPr/>
          <a:lstStyle/>
          <a:p>
            <a:r>
              <a:rPr lang="en-GB" sz="2800" dirty="0">
                <a:latin typeface="Candara" panose="020E0502030303020204" pitchFamily="34" charset="0"/>
              </a:rPr>
              <a:t>Pressure </a:t>
            </a:r>
            <a:r>
              <a:rPr lang="en-GB" sz="2800" dirty="0"/>
              <a:t>on the environment is different for different socio-economic groups</a:t>
            </a:r>
          </a:p>
          <a:p>
            <a:r>
              <a:rPr lang="en-GB" sz="2800" dirty="0">
                <a:latin typeface="Candara" panose="020E0502030303020204" pitchFamily="34" charset="0"/>
              </a:rPr>
              <a:t>Incidence of environmental policy is therefore different for different groups</a:t>
            </a:r>
          </a:p>
          <a:p>
            <a:endParaRPr lang="en-GB" sz="2800" dirty="0"/>
          </a:p>
          <a:p>
            <a:r>
              <a:rPr lang="en-GB" sz="2800" dirty="0">
                <a:latin typeface="Candara" panose="020E0502030303020204" pitchFamily="34" charset="0"/>
              </a:rPr>
              <a:t>Environmental hazards tend to be sited near the poor and deprived</a:t>
            </a:r>
          </a:p>
          <a:p>
            <a:r>
              <a:rPr lang="en-GB" sz="2800" dirty="0"/>
              <a:t>House prices are lower near environmental hazards, attracting the poor and deprived</a:t>
            </a:r>
            <a:endParaRPr lang="en-GB" sz="2800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28199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1143000"/>
          </a:xfrm>
        </p:spPr>
        <p:txBody>
          <a:bodyPr/>
          <a:lstStyle/>
          <a:p>
            <a:r>
              <a:rPr lang="de-DE" sz="3600" dirty="0"/>
              <a:t>Measuring Productivity Growth</a:t>
            </a:r>
            <a:endParaRPr lang="en-GB" sz="3600" dirty="0">
              <a:latin typeface="Candara" panose="020E0502030303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459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685800" y="1219200"/>
                <a:ext cx="7772400" cy="4114800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GB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𝑌</m:t>
                      </m:r>
                      <m:r>
                        <a:rPr lang="en-GB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m:rPr>
                          <m:sty m:val="p"/>
                        </m:rPr>
                        <a:rPr lang="el-GR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GB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𝐴𝑓</m:t>
                      </m:r>
                      <m:d>
                        <m:dPr>
                          <m:ctrlPr>
                            <a:rPr lang="en-GB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  <m:r>
                            <a:rPr lang="en-GB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e>
                      </m:d>
                      <m:r>
                        <a:rPr lang="en-GB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GB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GB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den>
                      </m:f>
                      <m:r>
                        <m:rPr>
                          <m:sty m:val="p"/>
                        </m:rPr>
                        <a:rPr lang="el-GR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GB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r>
                        <m:rPr>
                          <m:nor/>
                        </m:rPr>
                        <a:rPr lang="en-GB" sz="2800" dirty="0"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GB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GB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GB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den>
                      </m:f>
                      <m:r>
                        <m:rPr>
                          <m:nor/>
                        </m:rPr>
                        <a:rPr lang="el-GR" sz="2800" dirty="0"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l-GR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GB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en-GB" sz="2800" dirty="0"/>
              </a:p>
              <a:p>
                <a:r>
                  <a:rPr lang="en-GB" sz="2800" dirty="0"/>
                  <a:t>Divide by </a:t>
                </a:r>
                <a:r>
                  <a:rPr lang="en-GB" sz="2800" i="1" dirty="0"/>
                  <a:t>Y</a:t>
                </a:r>
                <a:endParaRPr lang="en-GB" sz="2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l-G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r>
                            <a:rPr lang="en-GB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num>
                        <m:den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l-G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r>
                            <a:rPr lang="en-GB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num>
                        <m:den>
                          <m:r>
                            <a:rPr lang="en-GB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den>
                      </m:f>
                      <m:r>
                        <m:rPr>
                          <m:nor/>
                        </m:rPr>
                        <a:rPr lang="en-GB" sz="2800" dirty="0"/>
                        <m:t>+</m:t>
                      </m:r>
                      <m:f>
                        <m:fPr>
                          <m:ctrlPr>
                            <a:rPr lang="en-GB" sz="280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800" b="0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GB" sz="2800" b="0" i="1" dirty="0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  <m:f>
                        <m:fPr>
                          <m:ctrlPr>
                            <a:rPr lang="en-GB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GB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den>
                      </m:f>
                      <m:f>
                        <m:f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l-G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r>
                            <a:rPr lang="en-GB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GB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den>
                      </m:f>
                      <m:r>
                        <m:rPr>
                          <m:nor/>
                        </m:rPr>
                        <a:rPr lang="en-GB" sz="2800" dirty="0"/>
                        <m:t>+</m:t>
                      </m:r>
                      <m:f>
                        <m:fPr>
                          <m:ctrlPr>
                            <a:rPr lang="en-GB" sz="28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8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en-GB" sz="2800" i="1" dirty="0"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  <m:f>
                        <m:fPr>
                          <m:ctrlPr>
                            <a:rPr lang="en-GB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GB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den>
                      </m:f>
                      <m:f>
                        <m:f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l-G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r>
                            <a:rPr lang="en-GB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en-GB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den>
                      </m:f>
                    </m:oMath>
                  </m:oMathPara>
                </a14:m>
                <a:endParaRPr lang="en-GB" sz="2800" dirty="0"/>
              </a:p>
              <a:p>
                <a:r>
                  <a:rPr lang="en-GB" sz="2800" dirty="0"/>
                  <a:t>Price of labour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8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GB" sz="2800" b="0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GB" sz="28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28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GB" sz="2800" b="0" i="1" dirty="0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  <m:f>
                        <m:fPr>
                          <m:ctrlPr>
                            <a:rPr lang="en-GB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GB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den>
                      </m:f>
                      <m:r>
                        <a:rPr lang="en-GB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⇔</m:t>
                      </m:r>
                      <m:f>
                        <m:fPr>
                          <m:ctrlPr>
                            <a:rPr lang="en-GB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GB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den>
                      </m:f>
                      <m:r>
                        <a:rPr lang="en-GB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28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800" i="1" dirty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GB" sz="2800" b="0" i="1" dirty="0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sz="28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800" i="1" dirty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GB" sz="2800" b="0" i="1" dirty="0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GB" sz="2800" dirty="0"/>
              </a:p>
              <a:p>
                <a:r>
                  <a:rPr lang="en-GB" sz="2800" dirty="0"/>
                  <a:t>So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28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800" i="1" dirty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GB" sz="2800" i="1" dirty="0"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  <m:f>
                        <m:fPr>
                          <m:ctrlPr>
                            <a:rPr lang="en-GB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GB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den>
                      </m:f>
                      <m:f>
                        <m:f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l-G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r>
                            <a:rPr lang="en-GB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GB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den>
                      </m:f>
                      <m:r>
                        <a:rPr lang="en-GB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8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800" i="1" dirty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GB" sz="2800" i="1" dirty="0"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  <m:f>
                        <m:fPr>
                          <m:ctrlPr>
                            <a:rPr lang="en-GB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28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800" i="1" dirty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GB" sz="2800" i="1" dirty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sz="28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800" i="1" dirty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GB" sz="2800" i="1" dirty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l-G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r>
                            <a:rPr lang="en-GB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GB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den>
                      </m:f>
                      <m:r>
                        <a:rPr lang="en-GB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8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28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800" i="1" dirty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GB" sz="2800" i="1" dirty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  <m:r>
                            <a:rPr lang="en-GB" sz="2800" i="1" dirty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sSub>
                            <m:sSubPr>
                              <m:ctrlPr>
                                <a:rPr lang="en-GB" sz="28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800" i="1" dirty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GB" sz="2800" i="1" dirty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  <m:r>
                            <a:rPr lang="en-GB" sz="2800" i="1" dirty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GB" sz="2800" b="0" i="1" dirty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sz="280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800" i="1" dirty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GB" sz="2800" b="0" i="1" dirty="0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sub>
                          </m:sSub>
                          <m:r>
                            <a:rPr lang="en-GB" sz="28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den>
                      </m:f>
                      <m:f>
                        <m:f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l-G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r>
                            <a:rPr lang="en-GB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GB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den>
                      </m:f>
                      <m:r>
                        <a:rPr lang="en-GB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=:</m:t>
                      </m:r>
                      <m:sSub>
                        <m:sSubPr>
                          <m:ctrlPr>
                            <a:rPr lang="en-GB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f>
                        <m:f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l-G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r>
                            <a:rPr lang="en-GB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GB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den>
                      </m:f>
                    </m:oMath>
                  </m:oMathPara>
                </a14:m>
                <a:endParaRPr lang="en-GB" sz="2800" dirty="0"/>
              </a:p>
              <a:p>
                <a:endParaRPr lang="en-GB" sz="2800" dirty="0"/>
              </a:p>
            </p:txBody>
          </p:sp>
        </mc:Choice>
        <mc:Fallback xmlns="">
          <p:sp>
            <p:nvSpPr>
              <p:cNvPr id="1945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85800" y="1219200"/>
                <a:ext cx="7772400" cy="4114800"/>
              </a:xfrm>
              <a:blipFill rotWithShape="0">
                <a:blip r:embed="rId2"/>
                <a:stretch>
                  <a:fillRect l="-1647" b="-2088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918374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1143000"/>
          </a:xfrm>
        </p:spPr>
        <p:txBody>
          <a:bodyPr/>
          <a:lstStyle/>
          <a:p>
            <a:r>
              <a:rPr lang="de-DE" sz="3600" dirty="0"/>
              <a:t>Measuring Productivity Growth</a:t>
            </a:r>
            <a:endParaRPr lang="en-GB" sz="3600" dirty="0">
              <a:latin typeface="Candara" panose="020E0502030303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459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685800" y="1219200"/>
                <a:ext cx="7772400" cy="4114800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l-G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r>
                            <a:rPr lang="en-GB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num>
                        <m:den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den>
                      </m:f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l-G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r>
                            <a:rPr lang="en-GB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num>
                        <m:den>
                          <m:r>
                            <a:rPr lang="en-GB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GB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f>
                        <m:f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l-G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r>
                            <a:rPr lang="en-GB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GB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den>
                      </m:f>
                      <m:r>
                        <a:rPr lang="en-GB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GB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  <m:f>
                        <m:f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l-G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r>
                            <a:rPr lang="en-GB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en-GB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den>
                      </m:f>
                    </m:oMath>
                  </m:oMathPara>
                </a14:m>
                <a:endParaRPr lang="en-GB" sz="2800" dirty="0"/>
              </a:p>
              <a:p>
                <a:r>
                  <a:rPr lang="en-GB" sz="2800" dirty="0"/>
                  <a:t>Divide by </a:t>
                </a:r>
                <a:r>
                  <a:rPr lang="el-GR" sz="2800" dirty="0"/>
                  <a:t>Δ</a:t>
                </a:r>
                <a:r>
                  <a:rPr lang="en-GB" sz="2800" i="1" dirty="0"/>
                  <a:t>t</a:t>
                </a:r>
                <a:r>
                  <a:rPr lang="en-GB" sz="2800" dirty="0"/>
                  <a:t> and change notation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̇"/>
                              <m:ctrlPr>
                                <a:rPr lang="en-GB" sz="28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acc>
                        </m:num>
                        <m:den>
                          <m:r>
                            <a:rPr lang="en-GB" sz="2800" i="1">
                              <a:latin typeface="Cambria Math" panose="02040503050406030204" pitchFamily="18" charset="0"/>
                            </a:rPr>
                            <m:t>𝐴</m:t>
                          </m:r>
                        </m:den>
                      </m:f>
                      <m:r>
                        <a:rPr lang="en-GB" sz="28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̇"/>
                              <m:ctrlPr>
                                <a:rPr lang="en-GB" sz="28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num>
                        <m:den>
                          <m:r>
                            <a:rPr lang="en-GB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  <m:r>
                        <a:rPr lang="en-GB" sz="280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GB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f>
                        <m:f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̇"/>
                              <m:ctrlPr>
                                <a:rPr lang="en-GB" sz="28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</m:acc>
                        </m:num>
                        <m:den>
                          <m:r>
                            <a:rPr lang="en-GB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den>
                      </m:f>
                      <m:r>
                        <a:rPr lang="en-GB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GB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  <m:f>
                        <m:f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̇"/>
                              <m:ctrlPr>
                                <a:rPr lang="en-GB" sz="28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</m:num>
                        <m:den>
                          <m:r>
                            <a:rPr lang="en-GB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den>
                      </m:f>
                    </m:oMath>
                  </m:oMathPara>
                </a14:m>
                <a:endParaRPr lang="en-GB" sz="2800" dirty="0"/>
              </a:p>
              <a:p>
                <a:r>
                  <a:rPr lang="en-GB" sz="2800" dirty="0"/>
                  <a:t>The proportional growth rate of productivity is the growth rate of output minus the growth rate of inputs times the cost shares of those inputs</a:t>
                </a:r>
              </a:p>
              <a:p>
                <a:endParaRPr lang="en-GB" sz="2800" dirty="0"/>
              </a:p>
            </p:txBody>
          </p:sp>
        </mc:Choice>
        <mc:Fallback xmlns="">
          <p:sp>
            <p:nvSpPr>
              <p:cNvPr id="1945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85800" y="1219200"/>
                <a:ext cx="7772400" cy="4114800"/>
              </a:xfrm>
              <a:blipFill rotWithShape="0">
                <a:blip r:embed="rId2"/>
                <a:stretch>
                  <a:fillRect l="-1647" b="-311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384836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1143000"/>
          </a:xfrm>
        </p:spPr>
        <p:txBody>
          <a:bodyPr/>
          <a:lstStyle/>
          <a:p>
            <a:r>
              <a:rPr lang="de-DE" sz="3600" dirty="0"/>
              <a:t>Mismeasuring Productivity Growth</a:t>
            </a:r>
            <a:endParaRPr lang="en-GB" sz="3600" dirty="0">
              <a:latin typeface="Candara" panose="020E0502030303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459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381000" y="990600"/>
                <a:ext cx="8382000" cy="4114800"/>
              </a:xfrm>
            </p:spPr>
            <p:txBody>
              <a:bodyPr/>
              <a:lstStyle/>
              <a:p>
                <a:r>
                  <a:rPr lang="en-GB" sz="2800" dirty="0"/>
                  <a:t>If we set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̇"/>
                              <m:ctrlPr>
                                <a:rPr lang="en-GB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8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</m:num>
                        <m:den>
                          <m:r>
                            <a:rPr lang="en-GB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den>
                      </m:f>
                      <m:r>
                        <a:rPr lang="en-GB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̇"/>
                              <m:ctrlPr>
                                <a:rPr lang="en-GB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8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</m:acc>
                        </m:num>
                        <m:den>
                          <m:r>
                            <a:rPr lang="en-GB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den>
                      </m:f>
                      <m:r>
                        <a:rPr lang="en-GB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f>
                        <m:f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̇"/>
                              <m:ctrlPr>
                                <a:rPr lang="en-GB" sz="28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acc>
                        </m:num>
                        <m:den>
                          <m:r>
                            <a:rPr lang="en-GB" sz="2800" i="1">
                              <a:latin typeface="Cambria Math" panose="02040503050406030204" pitchFamily="18" charset="0"/>
                            </a:rPr>
                            <m:t>𝐴</m:t>
                          </m:r>
                        </m:den>
                      </m:f>
                      <m:r>
                        <a:rPr lang="en-GB" sz="28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̇"/>
                              <m:ctrlPr>
                                <a:rPr lang="en-GB" sz="28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num>
                        <m:den>
                          <m:r>
                            <a:rPr lang="en-GB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  <m:r>
                        <a:rPr lang="en-GB" sz="2800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̇"/>
                              <m:ctrlPr>
                                <a:rPr lang="en-GB" sz="28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</m:acc>
                        </m:num>
                        <m:den>
                          <m:r>
                            <a:rPr lang="en-GB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den>
                      </m:f>
                    </m:oMath>
                  </m:oMathPara>
                </a14:m>
                <a:endParaRPr lang="en-GB" sz="2800" dirty="0"/>
              </a:p>
              <a:p>
                <a:r>
                  <a:rPr lang="en-GB" sz="2800" dirty="0"/>
                  <a:t>while in fact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̇"/>
                              <m:ctrlPr>
                                <a:rPr lang="en-GB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8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</m:num>
                        <m:den>
                          <m:r>
                            <a:rPr lang="en-GB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den>
                      </m:f>
                      <m:r>
                        <a:rPr lang="en-GB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̇"/>
                              <m:ctrlPr>
                                <a:rPr lang="en-GB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8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</m:acc>
                        </m:num>
                        <m:den>
                          <m:r>
                            <a:rPr lang="en-GB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den>
                      </m:f>
                      <m:r>
                        <a:rPr lang="en-GB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GB" sz="2800" dirty="0"/>
              </a:p>
              <a:p>
                <a:r>
                  <a:rPr lang="en-GB" sz="2800" dirty="0"/>
                  <a:t>Then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̇"/>
                              <m:ctrlPr>
                                <a:rPr lang="en-GB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8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acc>
                        </m:num>
                        <m:den>
                          <m:r>
                            <a:rPr lang="en-GB" sz="2800" i="1">
                              <a:latin typeface="Cambria Math" panose="02040503050406030204" pitchFamily="18" charset="0"/>
                            </a:rPr>
                            <m:t>𝐴</m:t>
                          </m:r>
                        </m:den>
                      </m:f>
                      <m:r>
                        <a:rPr lang="en-GB" sz="28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̇"/>
                              <m:ctrlPr>
                                <a:rPr lang="en-GB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8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num>
                        <m:den>
                          <m:r>
                            <a:rPr lang="en-GB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  <m:r>
                        <a:rPr lang="en-GB" sz="280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GB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f>
                        <m:f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̇"/>
                              <m:ctrlPr>
                                <a:rPr lang="en-GB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8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</m:acc>
                        </m:num>
                        <m:den>
                          <m:r>
                            <a:rPr lang="en-GB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den>
                      </m:f>
                      <m:r>
                        <a:rPr lang="en-GB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GB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  <m:f>
                        <m:f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̇"/>
                              <m:ctrlPr>
                                <a:rPr lang="en-GB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8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</m:acc>
                        </m:num>
                        <m:den>
                          <m:r>
                            <a:rPr lang="en-GB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den>
                      </m:f>
                      <m:sSub>
                        <m:sSubPr>
                          <m:ctrlPr>
                            <a:rPr lang="en-GB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GB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GB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  <m:r>
                        <a:rPr lang="en-GB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en-GB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̇"/>
                              <m:ctrlPr>
                                <a:rPr lang="en-GB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8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num>
                        <m:den>
                          <m:r>
                            <a:rPr lang="en-GB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  <m:r>
                        <a:rPr lang="en-GB" sz="2800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̇"/>
                              <m:ctrlPr>
                                <a:rPr lang="en-GB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8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</m:acc>
                        </m:num>
                        <m:den>
                          <m:r>
                            <a:rPr lang="en-GB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den>
                      </m:f>
                      <m:sSub>
                        <m:sSubPr>
                          <m:ctrlPr>
                            <a:rPr lang="en-GB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GB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GB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  <m:r>
                        <a:rPr lang="en-GB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GB" sz="2800" dirty="0"/>
              </a:p>
              <a:p>
                <a:r>
                  <a:rPr lang="en-GB" sz="2800" dirty="0"/>
                  <a:t>If environmental productivity grows less fast than labour productivity (</a:t>
                </a:r>
                <a:r>
                  <a:rPr lang="en-GB" sz="2800" i="1" dirty="0"/>
                  <a:t>B</a:t>
                </a:r>
                <a:r>
                  <a:rPr lang="en-GB" sz="2800" dirty="0"/>
                  <a:t>&gt;0), labour productivity growth understates total factor productivity growth</a:t>
                </a:r>
              </a:p>
              <a:p>
                <a:endParaRPr lang="en-GB" sz="2800" dirty="0"/>
              </a:p>
              <a:p>
                <a:endParaRPr lang="en-GB" sz="2800" dirty="0"/>
              </a:p>
            </p:txBody>
          </p:sp>
        </mc:Choice>
        <mc:Fallback xmlns="">
          <p:sp>
            <p:nvSpPr>
              <p:cNvPr id="1945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81000" y="990600"/>
                <a:ext cx="8382000" cy="4114800"/>
              </a:xfrm>
              <a:blipFill rotWithShape="0">
                <a:blip r:embed="rId2"/>
                <a:stretch>
                  <a:fillRect l="-1527" t="-1630" r="-945" b="-3822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343439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Ko20F0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27794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508171" y="457200"/>
            <a:ext cx="3518912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Candara" panose="020E0502030303020204" pitchFamily="34" charset="0"/>
              </a:rPr>
              <a:t>Total factor productivity</a:t>
            </a:r>
          </a:p>
          <a:p>
            <a:r>
              <a:rPr lang="en-GB" dirty="0">
                <a:latin typeface="Candara" panose="020E0502030303020204" pitchFamily="34" charset="0"/>
              </a:rPr>
              <a:t>growth, with and without</a:t>
            </a:r>
          </a:p>
          <a:p>
            <a:r>
              <a:rPr lang="en-GB" dirty="0">
                <a:latin typeface="Candara" panose="020E0502030303020204" pitchFamily="34" charset="0"/>
              </a:rPr>
              <a:t>environment, by sector</a:t>
            </a:r>
          </a:p>
          <a:p>
            <a:r>
              <a:rPr lang="en-GB" dirty="0">
                <a:latin typeface="Candara" panose="020E0502030303020204" pitchFamily="34" charset="0"/>
              </a:rPr>
              <a:t>(top: electricity, bottom:</a:t>
            </a:r>
          </a:p>
          <a:p>
            <a:r>
              <a:rPr lang="en-GB" dirty="0">
                <a:latin typeface="Candara" panose="020E0502030303020204" pitchFamily="34" charset="0"/>
              </a:rPr>
              <a:t>agriculture), USA</a:t>
            </a:r>
          </a:p>
          <a:p>
            <a:endParaRPr lang="en-GB" dirty="0">
              <a:latin typeface="Candara" panose="020E0502030303020204" pitchFamily="34" charset="0"/>
            </a:endParaRPr>
          </a:p>
          <a:p>
            <a:r>
              <a:rPr lang="en-GB" dirty="0">
                <a:latin typeface="Candara" panose="020E0502030303020204" pitchFamily="34" charset="0"/>
              </a:rPr>
              <a:t>Growth is faster if</a:t>
            </a:r>
          </a:p>
          <a:p>
            <a:r>
              <a:rPr lang="en-GB" dirty="0">
                <a:latin typeface="Candara" panose="020E0502030303020204" pitchFamily="34" charset="0"/>
              </a:rPr>
              <a:t>environment included.</a:t>
            </a:r>
          </a:p>
          <a:p>
            <a:endParaRPr lang="en-GB" dirty="0">
              <a:latin typeface="Candara" panose="020E0502030303020204" pitchFamily="34" charset="0"/>
            </a:endParaRPr>
          </a:p>
          <a:p>
            <a:endParaRPr lang="en-GB" dirty="0">
              <a:latin typeface="Candara" panose="020E0502030303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3958" y="4572000"/>
            <a:ext cx="2143125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0651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1143000"/>
          </a:xfrm>
        </p:spPr>
        <p:txBody>
          <a:bodyPr/>
          <a:lstStyle/>
          <a:p>
            <a:r>
              <a:rPr lang="de-DE" sz="3600" dirty="0">
                <a:latin typeface="Candara" panose="020E0502030303020204" pitchFamily="34" charset="0"/>
              </a:rPr>
              <a:t>Environmental Kuznets </a:t>
            </a:r>
            <a:r>
              <a:rPr lang="de-DE" sz="3600" dirty="0" err="1">
                <a:latin typeface="Candara" panose="020E0502030303020204" pitchFamily="34" charset="0"/>
              </a:rPr>
              <a:t>Curve</a:t>
            </a:r>
            <a:endParaRPr lang="en-GB" sz="3600" dirty="0">
              <a:latin typeface="Candara" panose="020E0502030303020204" pitchFamily="34" charset="0"/>
            </a:endParaRP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219200"/>
            <a:ext cx="7772400" cy="4114800"/>
          </a:xfrm>
        </p:spPr>
        <p:txBody>
          <a:bodyPr/>
          <a:lstStyle/>
          <a:p>
            <a:r>
              <a:rPr lang="en-GB" sz="2800" dirty="0">
                <a:latin typeface="Candara" panose="020E0502030303020204" pitchFamily="34" charset="0"/>
              </a:rPr>
              <a:t>International</a:t>
            </a:r>
          </a:p>
          <a:p>
            <a:r>
              <a:rPr lang="en-GB" sz="2800" dirty="0"/>
              <a:t>Trade</a:t>
            </a:r>
          </a:p>
          <a:p>
            <a:r>
              <a:rPr lang="en-GB" sz="2800" dirty="0">
                <a:latin typeface="Candara" panose="020E0502030303020204" pitchFamily="34" charset="0"/>
              </a:rPr>
              <a:t>Intertemporal</a:t>
            </a:r>
          </a:p>
          <a:p>
            <a:r>
              <a:rPr lang="en-GB" sz="2800" dirty="0"/>
              <a:t>Policy implications</a:t>
            </a:r>
          </a:p>
          <a:p>
            <a:r>
              <a:rPr lang="en-GB" sz="2800" dirty="0"/>
              <a:t>Within countries</a:t>
            </a:r>
            <a:endParaRPr lang="en-GB" sz="2800" dirty="0">
              <a:latin typeface="Candara" panose="020E0502030303020204" pitchFamily="34" charset="0"/>
            </a:endParaRPr>
          </a:p>
          <a:p>
            <a:endParaRPr lang="en-GB" sz="2800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6694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8171" y="4799293"/>
            <a:ext cx="3405829" cy="205870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99" y="76199"/>
            <a:ext cx="7138149" cy="495300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5432" y="76200"/>
            <a:ext cx="1672367" cy="222068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tandarddesign">
  <a:themeElements>
    <a:clrScheme name="Standard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Standarddesign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Standard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284</TotalTime>
  <Words>774</Words>
  <Application>Microsoft Office PowerPoint</Application>
  <PresentationFormat>On-screen Show (4:3)</PresentationFormat>
  <Paragraphs>137</Paragraphs>
  <Slides>36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3" baseType="lpstr">
      <vt:lpstr>Arial</vt:lpstr>
      <vt:lpstr>Calibri</vt:lpstr>
      <vt:lpstr>Cambria Math</vt:lpstr>
      <vt:lpstr>Candara</vt:lpstr>
      <vt:lpstr>Comic Sans MS</vt:lpstr>
      <vt:lpstr>Times New Roman</vt:lpstr>
      <vt:lpstr>Standarddesign</vt:lpstr>
      <vt:lpstr>Growth and the Environment</vt:lpstr>
      <vt:lpstr>PowerPoint Presentation</vt:lpstr>
      <vt:lpstr>Measuring Productivity Growth</vt:lpstr>
      <vt:lpstr>Measuring Productivity Growth</vt:lpstr>
      <vt:lpstr>Measuring Productivity Growth</vt:lpstr>
      <vt:lpstr>Mismeasuring Productivity Growth</vt:lpstr>
      <vt:lpstr>PowerPoint Presentation</vt:lpstr>
      <vt:lpstr>Environmental Kuznets Curve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Environmental Kuznets Curve</vt:lpstr>
      <vt:lpstr>Growth and the Environment</vt:lpstr>
      <vt:lpstr>Environmental Kuznets Curve -2</vt:lpstr>
      <vt:lpstr>So far, we assumed a closed economy</vt:lpstr>
      <vt:lpstr>PowerPoint Presentation</vt:lpstr>
      <vt:lpstr>PowerPoint Presentation</vt:lpstr>
      <vt:lpstr>International Trade</vt:lpstr>
      <vt:lpstr>PowerPoint Presentation</vt:lpstr>
      <vt:lpstr>Policy Implications</vt:lpstr>
      <vt:lpstr>PowerPoint Presentation</vt:lpstr>
      <vt:lpstr>PowerPoint Presentation</vt:lpstr>
      <vt:lpstr>PowerPoint Presentation</vt:lpstr>
      <vt:lpstr>Policy Implications</vt:lpstr>
      <vt:lpstr>PowerPoint Presentation</vt:lpstr>
      <vt:lpstr>Environmental Justice</vt:lpstr>
      <vt:lpstr>Environmental Justice</vt:lpstr>
      <vt:lpstr>PowerPoint Presentation</vt:lpstr>
      <vt:lpstr>PowerPoint Presentation</vt:lpstr>
      <vt:lpstr>PowerPoint Presentation</vt:lpstr>
      <vt:lpstr>PowerPoint Presentation</vt:lpstr>
      <vt:lpstr>Environmental Justice</vt:lpstr>
    </vt:vector>
  </TitlesOfParts>
  <Company>ZMAW Universität Hamburg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Environmental and Resource Economics, lecture 1</dc:title>
  <dc:creator>Richard Tol</dc:creator>
  <cp:lastModifiedBy>Richard Tol</cp:lastModifiedBy>
  <cp:revision>152</cp:revision>
  <dcterms:created xsi:type="dcterms:W3CDTF">2000-09-24T19:27:04Z</dcterms:created>
  <dcterms:modified xsi:type="dcterms:W3CDTF">2019-12-01T08:57:16Z</dcterms:modified>
</cp:coreProperties>
</file>